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Consolas" panose="020B0609020204030204" pitchFamily="49" charset="0"/>
      <p:regular r:id="rId19"/>
      <p:bold r:id="rId20"/>
      <p:italic r:id="rId21"/>
      <p:boldItalic r:id="rId22"/>
    </p:embeddedFont>
    <p:embeddedFont>
      <p:font typeface="Inter"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315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sv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00895"/>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Flavour Loft: A Culinary Journey</a:t>
            </a:r>
            <a:endParaRPr lang="en-US" sz="4650" dirty="0"/>
          </a:p>
        </p:txBody>
      </p:sp>
      <p:sp>
        <p:nvSpPr>
          <p:cNvPr id="4" name="Text 1"/>
          <p:cNvSpPr/>
          <p:nvPr/>
        </p:nvSpPr>
        <p:spPr>
          <a:xfrm>
            <a:off x="6280190" y="422957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Presented by: Taru Sharma</a:t>
            </a:r>
            <a:endParaRPr lang="en-US" sz="1750" dirty="0"/>
          </a:p>
        </p:txBody>
      </p:sp>
      <p:sp>
        <p:nvSpPr>
          <p:cNvPr id="5" name="Text 2"/>
          <p:cNvSpPr/>
          <p:nvPr/>
        </p:nvSpPr>
        <p:spPr>
          <a:xfrm>
            <a:off x="6280190" y="484763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Branch: CSE E</a:t>
            </a:r>
            <a:endParaRPr lang="en-US" sz="1750" dirty="0"/>
          </a:p>
        </p:txBody>
      </p:sp>
      <p:sp>
        <p:nvSpPr>
          <p:cNvPr id="6" name="Text 3"/>
          <p:cNvSpPr/>
          <p:nvPr/>
        </p:nvSpPr>
        <p:spPr>
          <a:xfrm>
            <a:off x="6280190" y="546568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UID: 202501100200336</a:t>
            </a:r>
          </a:p>
          <a:p>
            <a:pPr marL="0" indent="0" algn="l">
              <a:lnSpc>
                <a:spcPts val="2850"/>
              </a:lnSpc>
              <a:buNone/>
            </a:pPr>
            <a:endParaRPr lang="en-US" sz="1750" dirty="0">
              <a:solidFill>
                <a:srgbClr val="E0D6DE"/>
              </a:solidFill>
              <a:latin typeface="Inter" pitchFamily="34" charset="0"/>
              <a:ea typeface="Inter" pitchFamily="34" charset="-122"/>
              <a:cs typeface="Inter" pitchFamily="34" charset="-120"/>
            </a:endParaRPr>
          </a:p>
          <a:p>
            <a:pPr marL="0" indent="0" algn="l">
              <a:lnSpc>
                <a:spcPts val="2850"/>
              </a:lnSpc>
              <a:buNone/>
            </a:pPr>
            <a:r>
              <a:rPr lang="en-US" sz="1750" dirty="0">
                <a:solidFill>
                  <a:srgbClr val="E0D6DE"/>
                </a:solidFill>
                <a:latin typeface="Inter" pitchFamily="34" charset="0"/>
                <a:ea typeface="Inter" pitchFamily="34" charset="-122"/>
              </a:rPr>
              <a:t>Presented to: Dr. Nand Kishor</a:t>
            </a:r>
            <a:endParaRPr lang="en-US" sz="1750" dirty="0"/>
          </a:p>
        </p:txBody>
      </p:sp>
      <p:pic>
        <p:nvPicPr>
          <p:cNvPr id="8" name="Picture 7">
            <a:extLst>
              <a:ext uri="{FF2B5EF4-FFF2-40B4-BE49-F238E27FC236}">
                <a16:creationId xmlns:a16="http://schemas.microsoft.com/office/drawing/2014/main" id="{626B1E33-C246-9272-8D71-45E38310DF55}"/>
              </a:ext>
            </a:extLst>
          </p:cNvPr>
          <p:cNvPicPr>
            <a:picLocks noChangeAspect="1"/>
          </p:cNvPicPr>
          <p:nvPr/>
        </p:nvPicPr>
        <p:blipFill>
          <a:blip r:embed="rId4"/>
          <a:stretch>
            <a:fillRect/>
          </a:stretch>
        </p:blipFill>
        <p:spPr>
          <a:xfrm>
            <a:off x="12058291" y="7783264"/>
            <a:ext cx="2572109" cy="390580"/>
          </a:xfrm>
          <a:prstGeom prst="rect">
            <a:avLst/>
          </a:prstGeom>
        </p:spPr>
      </p:pic>
      <p:pic>
        <p:nvPicPr>
          <p:cNvPr id="9" name="Picture 8">
            <a:extLst>
              <a:ext uri="{FF2B5EF4-FFF2-40B4-BE49-F238E27FC236}">
                <a16:creationId xmlns:a16="http://schemas.microsoft.com/office/drawing/2014/main" id="{0C0085E0-6D0F-7D05-915F-D0437A6DCA04}"/>
              </a:ext>
            </a:extLst>
          </p:cNvPr>
          <p:cNvPicPr>
            <a:picLocks noChangeAspect="1"/>
          </p:cNvPicPr>
          <p:nvPr/>
        </p:nvPicPr>
        <p:blipFill>
          <a:blip r:embed="rId5"/>
          <a:stretch>
            <a:fillRect/>
          </a:stretch>
        </p:blipFill>
        <p:spPr>
          <a:xfrm>
            <a:off x="7315200" y="603476"/>
            <a:ext cx="4213187" cy="14572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40794" y="503396"/>
            <a:ext cx="3123962" cy="390525"/>
          </a:xfrm>
          <a:prstGeom prst="rect">
            <a:avLst/>
          </a:prstGeom>
          <a:noFill/>
          <a:ln/>
        </p:spPr>
        <p:txBody>
          <a:bodyPr wrap="none" lIns="0" tIns="0" rIns="0" bIns="0" rtlCol="0" anchor="t"/>
          <a:lstStyle/>
          <a:p>
            <a:pPr marL="0" indent="0" algn="l">
              <a:lnSpc>
                <a:spcPts val="3050"/>
              </a:lnSpc>
              <a:buNone/>
            </a:pPr>
            <a:r>
              <a:rPr lang="en-US" sz="2450" b="1" dirty="0">
                <a:solidFill>
                  <a:srgbClr val="FF8AAF"/>
                </a:solidFill>
                <a:latin typeface="Petrona Bold" pitchFamily="34" charset="0"/>
                <a:ea typeface="Petrona Bold" pitchFamily="34" charset="-122"/>
                <a:cs typeface="Petrona Bold" pitchFamily="34" charset="-120"/>
              </a:rPr>
              <a:t>login.html</a:t>
            </a:r>
            <a:endParaRPr lang="en-US" sz="2450" dirty="0"/>
          </a:p>
        </p:txBody>
      </p:sp>
      <p:sp>
        <p:nvSpPr>
          <p:cNvPr id="3" name="Shape 1"/>
          <p:cNvSpPr/>
          <p:nvPr/>
        </p:nvSpPr>
        <p:spPr>
          <a:xfrm>
            <a:off x="640794" y="1131927"/>
            <a:ext cx="13348811" cy="6274356"/>
          </a:xfrm>
          <a:prstGeom prst="roundRect">
            <a:avLst>
              <a:gd name="adj" fmla="val 797"/>
            </a:avLst>
          </a:prstGeom>
          <a:solidFill>
            <a:srgbClr val="191231"/>
          </a:solidFill>
          <a:ln/>
        </p:spPr>
      </p:sp>
      <p:sp>
        <p:nvSpPr>
          <p:cNvPr id="4" name="Shape 2"/>
          <p:cNvSpPr/>
          <p:nvPr/>
        </p:nvSpPr>
        <p:spPr>
          <a:xfrm>
            <a:off x="634960" y="1131927"/>
            <a:ext cx="13360479" cy="6274356"/>
          </a:xfrm>
          <a:prstGeom prst="roundRect">
            <a:avLst>
              <a:gd name="adj" fmla="val 285"/>
            </a:avLst>
          </a:prstGeom>
          <a:solidFill>
            <a:srgbClr val="191231"/>
          </a:solidFill>
          <a:ln/>
        </p:spPr>
      </p:sp>
      <p:sp>
        <p:nvSpPr>
          <p:cNvPr id="5" name="Text 3"/>
          <p:cNvSpPr/>
          <p:nvPr/>
        </p:nvSpPr>
        <p:spPr>
          <a:xfrm>
            <a:off x="753904" y="1221105"/>
            <a:ext cx="13122593" cy="6096000"/>
          </a:xfrm>
          <a:prstGeom prst="rect">
            <a:avLst/>
          </a:prstGeom>
          <a:noFill/>
          <a:ln/>
        </p:spPr>
        <p:txBody>
          <a:bodyPr wrap="square" lIns="0" tIns="0" rIns="0" bIns="0" rtlCol="0" anchor="t"/>
          <a:lstStyle/>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&lt;!doctype html&gt;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&lt;html lang="en"&gt;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&lt;head&gt;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&lt;title&gt;Flavour Loft&lt;/title&gt;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&lt;link rel="stylesheet" href="styles.css"&gt;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&lt;script language="JavaScript"&gt;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function restaurant(){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let username,email,pass,phno;</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username=document.myForm.fname.value;</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email=document.myForm.email_address.value;</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pass=document.myForm.password.value;</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phno=document.myForm.phone_number.value;</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if(username=="" || email=="" || pass=="" || phno==""){</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alert("Kindly Enter All The Details!");</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else{</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window.open("restaurant.html", "_self");</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&lt;/script&gt;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&lt;/head&gt;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&lt;body&gt;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&lt;h1&gt;&lt;em&gt;&lt;u&gt;Login/Sigup below!&lt;/u&gt;&lt;/em&gt;&lt;/h1&gt;&lt;br&gt;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&lt;form class="commonAlignment" name="myForm"&gt;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Username: &lt;input type="text" name="fname" width="100"&gt;&lt;br&gt;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Email-id: &lt;input type="email" name="email_address" width="100"&gt;&lt;br&gt;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Password: &lt;input type="password" name="password" width="100"&gt;&lt;br&gt;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Phone number: &lt;input type="telephone" name="phone_number" width="100"&gt;&lt;br&gt;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&lt;input type="button" value="Submit" onclick="restaurant();"&gt;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&lt;/form&gt;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    &lt;/body&gt;</a:t>
            </a:r>
            <a:endParaRPr lang="en-US" sz="900" dirty="0"/>
          </a:p>
          <a:p>
            <a:pPr marL="0" indent="0" algn="l">
              <a:lnSpc>
                <a:spcPts val="1450"/>
              </a:lnSpc>
              <a:buNone/>
            </a:pPr>
            <a:r>
              <a:rPr lang="en-US" sz="900" dirty="0">
                <a:solidFill>
                  <a:srgbClr val="E0D6DE"/>
                </a:solidFill>
                <a:highlight>
                  <a:srgbClr val="191231"/>
                </a:highlight>
                <a:latin typeface="Consolas" pitchFamily="34" charset="0"/>
                <a:ea typeface="Consolas" pitchFamily="34" charset="-122"/>
                <a:cs typeface="Consolas" pitchFamily="34" charset="-120"/>
              </a:rPr>
              <a:t>&lt;/html&gt;</a:t>
            </a:r>
            <a:endParaRPr lang="en-US" sz="900" dirty="0"/>
          </a:p>
        </p:txBody>
      </p:sp>
      <p:sp>
        <p:nvSpPr>
          <p:cNvPr id="6" name="Text 4"/>
          <p:cNvSpPr/>
          <p:nvPr/>
        </p:nvSpPr>
        <p:spPr>
          <a:xfrm>
            <a:off x="640794" y="7540109"/>
            <a:ext cx="13348811" cy="190500"/>
          </a:xfrm>
          <a:prstGeom prst="rect">
            <a:avLst/>
          </a:prstGeom>
          <a:noFill/>
          <a:ln/>
        </p:spPr>
        <p:txBody>
          <a:bodyPr wrap="none" lIns="0" tIns="0" rIns="0" bIns="0" rtlCol="0" anchor="t"/>
          <a:lstStyle/>
          <a:p>
            <a:pPr marL="0" indent="0" algn="l">
              <a:lnSpc>
                <a:spcPts val="1450"/>
              </a:lnSpc>
              <a:buNone/>
            </a:pPr>
            <a:endParaRPr lang="en-US" sz="900" dirty="0"/>
          </a:p>
        </p:txBody>
      </p:sp>
      <p:pic>
        <p:nvPicPr>
          <p:cNvPr id="8" name="Picture 7">
            <a:extLst>
              <a:ext uri="{FF2B5EF4-FFF2-40B4-BE49-F238E27FC236}">
                <a16:creationId xmlns:a16="http://schemas.microsoft.com/office/drawing/2014/main" id="{236A4C51-354C-03F5-3B09-5FDBAD716FD6}"/>
              </a:ext>
            </a:extLst>
          </p:cNvPr>
          <p:cNvPicPr>
            <a:picLocks noChangeAspect="1"/>
          </p:cNvPicPr>
          <p:nvPr/>
        </p:nvPicPr>
        <p:blipFill>
          <a:blip r:embed="rId3"/>
          <a:stretch>
            <a:fillRect/>
          </a:stretch>
        </p:blipFill>
        <p:spPr>
          <a:xfrm>
            <a:off x="11961593" y="7730609"/>
            <a:ext cx="2572109" cy="3905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88670" y="619958"/>
            <a:ext cx="4732615" cy="591503"/>
          </a:xfrm>
          <a:prstGeom prst="rect">
            <a:avLst/>
          </a:prstGeom>
          <a:noFill/>
          <a:ln/>
        </p:spPr>
        <p:txBody>
          <a:bodyPr wrap="none" lIns="0" tIns="0" rIns="0" bIns="0" rtlCol="0" anchor="t"/>
          <a:lstStyle/>
          <a:p>
            <a:pPr marL="0" indent="0" algn="l">
              <a:lnSpc>
                <a:spcPts val="4650"/>
              </a:lnSpc>
              <a:buNone/>
            </a:pPr>
            <a:r>
              <a:rPr lang="en-US" sz="3700" b="1" dirty="0">
                <a:solidFill>
                  <a:srgbClr val="FF8AAF"/>
                </a:solidFill>
                <a:latin typeface="Petrona Bold" pitchFamily="34" charset="0"/>
                <a:ea typeface="Petrona Bold" pitchFamily="34" charset="-122"/>
                <a:cs typeface="Petrona Bold" pitchFamily="34" charset="-120"/>
              </a:rPr>
              <a:t>styles.css</a:t>
            </a:r>
            <a:endParaRPr lang="en-US" sz="3700" dirty="0"/>
          </a:p>
        </p:txBody>
      </p:sp>
      <p:sp>
        <p:nvSpPr>
          <p:cNvPr id="3" name="Shape 1"/>
          <p:cNvSpPr/>
          <p:nvPr/>
        </p:nvSpPr>
        <p:spPr>
          <a:xfrm>
            <a:off x="788670" y="1571982"/>
            <a:ext cx="13053060" cy="6037659"/>
          </a:xfrm>
          <a:prstGeom prst="roundRect">
            <a:avLst>
              <a:gd name="adj" fmla="val 1254"/>
            </a:avLst>
          </a:prstGeom>
          <a:solidFill>
            <a:srgbClr val="191231"/>
          </a:solidFill>
          <a:ln/>
        </p:spPr>
      </p:sp>
      <p:sp>
        <p:nvSpPr>
          <p:cNvPr id="4" name="Shape 2"/>
          <p:cNvSpPr/>
          <p:nvPr/>
        </p:nvSpPr>
        <p:spPr>
          <a:xfrm>
            <a:off x="779740" y="1571982"/>
            <a:ext cx="13070919" cy="6037659"/>
          </a:xfrm>
          <a:prstGeom prst="roundRect">
            <a:avLst>
              <a:gd name="adj" fmla="val 448"/>
            </a:avLst>
          </a:prstGeom>
          <a:solidFill>
            <a:srgbClr val="191231"/>
          </a:solidFill>
          <a:ln/>
        </p:spPr>
      </p:sp>
      <p:sp>
        <p:nvSpPr>
          <p:cNvPr id="5" name="Text 3"/>
          <p:cNvSpPr/>
          <p:nvPr/>
        </p:nvSpPr>
        <p:spPr>
          <a:xfrm>
            <a:off x="960001" y="1707118"/>
            <a:ext cx="12710398" cy="5767388"/>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highlight>
                  <a:srgbClr val="191231"/>
                </a:highlight>
                <a:latin typeface="Consolas" pitchFamily="34" charset="0"/>
                <a:ea typeface="Consolas" pitchFamily="34" charset="-122"/>
                <a:cs typeface="Consolas" pitchFamily="34" charset="-120"/>
              </a:rPr>
              <a:t>.commonAlignment input{
    margin: 10px;
}
body{
    background-image: url('bg_login.jpg');
}
h1{
    color: rgb(255, 255, 255);
    font-family: Arial, sans-serif;
    font-size: 36px;
    text-align: center;
}
form{
    border: 4px solid green;
    padding: 20px;
    margin: auto;
    width: 400px;
    background-color: lightyellow;
}
</a:t>
            </a:r>
            <a:endParaRPr lang="en-US" sz="1400" dirty="0"/>
          </a:p>
        </p:txBody>
      </p:sp>
      <p:pic>
        <p:nvPicPr>
          <p:cNvPr id="7" name="Picture 6">
            <a:extLst>
              <a:ext uri="{FF2B5EF4-FFF2-40B4-BE49-F238E27FC236}">
                <a16:creationId xmlns:a16="http://schemas.microsoft.com/office/drawing/2014/main" id="{03933504-161F-06D0-11D2-F46D16BA7B78}"/>
              </a:ext>
            </a:extLst>
          </p:cNvPr>
          <p:cNvPicPr>
            <a:picLocks noChangeAspect="1"/>
          </p:cNvPicPr>
          <p:nvPr/>
        </p:nvPicPr>
        <p:blipFill>
          <a:blip r:embed="rId3"/>
          <a:stretch>
            <a:fillRect/>
          </a:stretch>
        </p:blipFill>
        <p:spPr>
          <a:xfrm>
            <a:off x="12058291" y="7774872"/>
            <a:ext cx="2572109" cy="3905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96835" y="311825"/>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FF8AAF"/>
                </a:solidFill>
                <a:latin typeface="Petrona Bold" pitchFamily="34" charset="0"/>
                <a:ea typeface="Petrona Bold" pitchFamily="34" charset="-122"/>
                <a:cs typeface="Petrona Bold" pitchFamily="34" charset="-120"/>
              </a:rPr>
              <a:t>restaurant.html</a:t>
            </a:r>
            <a:endParaRPr lang="en-US" sz="1500" dirty="0"/>
          </a:p>
        </p:txBody>
      </p:sp>
      <p:sp>
        <p:nvSpPr>
          <p:cNvPr id="3" name="Shape 1"/>
          <p:cNvSpPr/>
          <p:nvPr/>
        </p:nvSpPr>
        <p:spPr>
          <a:xfrm>
            <a:off x="396835" y="701040"/>
            <a:ext cx="13836729" cy="7772162"/>
          </a:xfrm>
          <a:prstGeom prst="roundRect">
            <a:avLst>
              <a:gd name="adj" fmla="val 398"/>
            </a:avLst>
          </a:prstGeom>
          <a:solidFill>
            <a:srgbClr val="191231"/>
          </a:solidFill>
          <a:ln/>
        </p:spPr>
      </p:sp>
      <p:sp>
        <p:nvSpPr>
          <p:cNvPr id="4" name="Shape 2"/>
          <p:cNvSpPr/>
          <p:nvPr/>
        </p:nvSpPr>
        <p:spPr>
          <a:xfrm>
            <a:off x="393263" y="701040"/>
            <a:ext cx="13843873" cy="7772162"/>
          </a:xfrm>
          <a:prstGeom prst="roundRect">
            <a:avLst>
              <a:gd name="adj" fmla="val 142"/>
            </a:avLst>
          </a:prstGeom>
          <a:solidFill>
            <a:srgbClr val="191231"/>
          </a:solidFill>
          <a:ln/>
        </p:spPr>
      </p:sp>
      <p:sp>
        <p:nvSpPr>
          <p:cNvPr id="5" name="Text 3"/>
          <p:cNvSpPr/>
          <p:nvPr/>
        </p:nvSpPr>
        <p:spPr>
          <a:xfrm>
            <a:off x="466963" y="756285"/>
            <a:ext cx="13696474" cy="7661672"/>
          </a:xfrm>
          <a:prstGeom prst="rect">
            <a:avLst/>
          </a:prstGeom>
          <a:noFill/>
          <a:ln/>
        </p:spPr>
        <p:txBody>
          <a:bodyPr wrap="square" lIns="0" tIns="0" rIns="0" bIns="0" rtlCol="0" anchor="t"/>
          <a:lstStyle/>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&lt;!doctype html&gt;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&lt;html lang="en"&gt;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&lt;head&gt;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&lt;title&gt;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Flavour Loft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&lt;/title&gt;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&lt;link rel="stylesheet" href="restaurant_style.css"&gt;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&lt;/head&gt;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&lt;body&gt;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&lt;center&gt;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&lt;img src="restaurant_logo.jpg" id="logo"&gt;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&lt;/center&gt;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&lt;h1 class="main_heading"&gt;&lt;em&gt;&lt;u&gt; Flavour Loft&lt;/u&gt;&lt;/em&gt;&lt;/h1&gt;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&lt;div class="second_webpage"&gt;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&lt;h1 id="heading"&gt;&lt;em&gt;Flavour Loft&lt;/em&gt;&lt;/h1&gt;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&lt;h2 style="font-family:arial;"&gt;&lt;u&gt;Rich in flavours&lt;/u&gt;&lt;/h2&gt;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&lt;p style="font-size:22px; margin-right:80px;"&gt;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Every great dish carries a memory, and every memory begins somewhere.</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Our story began in a small home kitchen where the aroma of freshly ground spices filled the air and families gathered around one table, sharing food made with warmth, patience, and love. Those moments inspired us to create a place where every guest feels the same comfort.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What started as a passion for experimenting with flavors soon grew into a dream — a dream to serve food that brings people closer. We traveled across regions, learning traditional recipes, discovering local ingredients, and understanding how every culture expresses love through its cuisine.</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With that spirit, we built this restaurant: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 space where tradition meets creativity, where every plate tells a story, and where guests aren’t just customers — they’re family.</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Our mission is simple: serve honest food, crafted with care, that turns every meal into a memorable experience.</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Welcome to our table.</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Welcome to our story.</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&lt;/p&gt;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&lt;/div&gt;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&lt;img src="food.webp" style="border-radius:50px 50px 50px 50px;"&gt;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&lt;h1 id="menu"&gt;&lt;strong&gt;&lt;u&gt;OUR MENU&lt;/u&gt;&lt;/strong&gt;&lt;/h1&gt;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&lt;table cellspacing="20px"&gt;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&lt;td&gt;&lt;img src="south indian.jpg" class="tableimg"&gt;&lt;/td&gt;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&lt;td&gt;&lt;img src="north indian.webp" class="tableimg"&gt;&lt;/td&gt;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&lt;td&gt;&lt;img src="chinese.jpg" class="tableimg"&gt;&lt;/td&gt;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&lt;td&gt;&lt;button style="width:350px; height:50px; background-color:yellow; color:red;"&gt;&lt;strong&gt;South Indian&lt;/strong&gt;&lt;/button&gt;&lt;/td&gt;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&lt;td&gt;&lt;button style="width:350px; height:50px; background-color:yellow; color:red;"&gt;&lt;strong&gt;North Indian&lt;/strong&gt;&lt;/button&gt;&lt;/td&gt;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&lt;td&gt;&lt;button style="width:350px; height:50px; background-color:yellow; color:red;"&gt;&lt;strong&gt;Chinese&lt;/strong&gt;&lt;/button&gt;&lt;/td&gt;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&lt;td&gt;&lt;img src="italian.jpg" class="tableimg"&gt;&lt;/td&gt;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&lt;td&gt;&lt;img src="beverages.jpg" class="tableimg"&gt;&lt;/td&gt;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&lt;td&gt;&lt;img src="starters.webp" class="tableimg"&gt;&lt;/td&gt;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&lt;td&gt;&lt;button style="width:350px; height:50px; background-color:yellow; color:red;"&gt;&lt;strong&gt;Italian&lt;/strong&gt;&lt;/button&gt;&lt;/td&gt;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&lt;td&gt;&lt;button style="width:350px; height:50px; background-color:yellow; color:red;"&gt;&lt;strong&gt;Beverages&lt;/strong&gt;&lt;/button&gt;&lt;/td&gt;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&lt;td&gt;&lt;button style="width:350px; height:50px; background-color:yellow; color:red;"&gt;&lt;strong&gt;Starters&lt;/strong&gt;&lt;/button&gt;&lt;/td&gt;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&lt;/table&gt;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&lt;center&gt;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&lt;h2&gt;&lt;a href="full_menu.png" target="_blank"&gt;Click to view Full Menu Image!&lt;/a&gt;&lt;/h2&gt;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&lt;/center&gt;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&lt;div class="reservationForm"&gt;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&lt;center&gt;&lt;h1&gt;Fill out the form below to do online reservation!&lt;/h1&gt;&lt;/center&gt;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&lt;form class="commonAlignment" name="myForm"&gt;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Name: &lt;input type="text" name="name" value="Enter Your Name"&gt;&lt;br&gt;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Email-id: &lt;input type="email" name="email" value="Enter Your Email-id"&gt;&lt;br&gt;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Phone Number: &lt;input type="telephone" name="phone" value="Enter Your Phone Number"&gt;&lt;br&gt;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Date of Reservation: &lt;input type="date" name="date"&gt;&lt;br&gt;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Time of Reservation: &lt;input type="time" name="time"&gt;&lt;br&gt;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Number of Guests: &lt;input type="number" name="guests" min="1" max="20"&gt;&lt;br&gt;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&lt;input type="submit" value="Submit Reservation"&gt;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&lt;/form&gt;</a:t>
            </a:r>
            <a:endParaRPr lang="en-US" sz="550" dirty="0"/>
          </a:p>
        </p:txBody>
      </p:sp>
      <p:pic>
        <p:nvPicPr>
          <p:cNvPr id="7" name="Picture 6">
            <a:extLst>
              <a:ext uri="{FF2B5EF4-FFF2-40B4-BE49-F238E27FC236}">
                <a16:creationId xmlns:a16="http://schemas.microsoft.com/office/drawing/2014/main" id="{F6A96AC8-4DD0-F084-08AB-75BEAB920C5B}"/>
              </a:ext>
            </a:extLst>
          </p:cNvPr>
          <p:cNvPicPr>
            <a:picLocks noChangeAspect="1"/>
          </p:cNvPicPr>
          <p:nvPr/>
        </p:nvPicPr>
        <p:blipFill>
          <a:blip r:embed="rId3"/>
          <a:stretch>
            <a:fillRect/>
          </a:stretch>
        </p:blipFill>
        <p:spPr>
          <a:xfrm>
            <a:off x="14233564" y="7772113"/>
            <a:ext cx="2572109" cy="3905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656034" y="517327"/>
            <a:ext cx="13318331" cy="7194947"/>
          </a:xfrm>
          <a:prstGeom prst="roundRect">
            <a:avLst>
              <a:gd name="adj" fmla="val 711"/>
            </a:avLst>
          </a:prstGeom>
          <a:solidFill>
            <a:srgbClr val="191231"/>
          </a:solidFill>
          <a:ln/>
        </p:spPr>
      </p:sp>
      <p:sp>
        <p:nvSpPr>
          <p:cNvPr id="3" name="Shape 1"/>
          <p:cNvSpPr/>
          <p:nvPr/>
        </p:nvSpPr>
        <p:spPr>
          <a:xfrm>
            <a:off x="649962" y="517327"/>
            <a:ext cx="13330476" cy="7194947"/>
          </a:xfrm>
          <a:prstGeom prst="roundRect">
            <a:avLst>
              <a:gd name="adj" fmla="val 254"/>
            </a:avLst>
          </a:prstGeom>
          <a:solidFill>
            <a:srgbClr val="191231"/>
          </a:solidFill>
          <a:ln/>
        </p:spPr>
      </p:sp>
      <p:sp>
        <p:nvSpPr>
          <p:cNvPr id="4" name="Text 2"/>
          <p:cNvSpPr/>
          <p:nvPr/>
        </p:nvSpPr>
        <p:spPr>
          <a:xfrm>
            <a:off x="771763" y="608648"/>
            <a:ext cx="13086874" cy="7012305"/>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&lt;/div&gt;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&lt;div class="last_webpage"&gt;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&lt;h1&gt;&lt;u&gt;Contact Us&lt;/u&gt;&lt;/h1&gt;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&lt;h2&gt;Our Outlets&lt;/h2&gt;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&lt;p&gt;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&lt;h4&gt;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&lt;pre&gt;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14, Lakeview Residency, Sector 9, Bangalore, Karnataka – 560103</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B-72, Harmony Enclave, MG Road, Pune, Maharashtra – 411038</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22/5, Crescent Park Apartments, Anna Nagar, Chennai, Tamil Nadu – 600040</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&lt;/pre&gt;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&lt;/h4&gt;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&lt;/p&gt;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&lt;h2&gt;Call us&lt;/h2&gt;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&lt;p&gt;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&lt;h4&gt;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&lt;pre&gt;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011-2456 7890</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022-3984 2211</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080-4123 9988            </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&lt;/pre&gt;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&lt;/h4&gt;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&lt;/p&gt;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&lt;h2&gt;Email us&lt;/h2&gt;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&lt;p&gt;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&lt;h4&gt;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&lt;pre&gt;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contact@flavourloft.in</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support@flavourloft.co.in</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flavourloft.kitchen@demo-mail.org</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&lt;/pre&gt;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&lt;/h4&gt;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&lt;/p&gt;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&lt;/div&gt;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    &lt;/body&gt;</a:t>
            </a:r>
            <a:endParaRPr lang="en-US" sz="950" dirty="0"/>
          </a:p>
          <a:p>
            <a:pPr marL="0" indent="0" algn="l">
              <a:lnSpc>
                <a:spcPts val="1500"/>
              </a:lnSpc>
              <a:buNone/>
            </a:pPr>
            <a:r>
              <a:rPr lang="en-US" sz="950" dirty="0">
                <a:solidFill>
                  <a:srgbClr val="E0D6DE"/>
                </a:solidFill>
                <a:highlight>
                  <a:srgbClr val="191231"/>
                </a:highlight>
                <a:latin typeface="Consolas" pitchFamily="34" charset="0"/>
                <a:ea typeface="Consolas" pitchFamily="34" charset="-122"/>
                <a:cs typeface="Consolas" pitchFamily="34" charset="-120"/>
              </a:rPr>
              <a:t>&lt;/html&gt;</a:t>
            </a:r>
            <a:endParaRPr lang="en-US" sz="950" dirty="0"/>
          </a:p>
        </p:txBody>
      </p:sp>
      <p:pic>
        <p:nvPicPr>
          <p:cNvPr id="6" name="Picture 5">
            <a:extLst>
              <a:ext uri="{FF2B5EF4-FFF2-40B4-BE49-F238E27FC236}">
                <a16:creationId xmlns:a16="http://schemas.microsoft.com/office/drawing/2014/main" id="{D5925A93-240A-B1DD-2540-4BF3AA1E5B5C}"/>
              </a:ext>
            </a:extLst>
          </p:cNvPr>
          <p:cNvPicPr>
            <a:picLocks noChangeAspect="1"/>
          </p:cNvPicPr>
          <p:nvPr/>
        </p:nvPicPr>
        <p:blipFill>
          <a:blip r:embed="rId3"/>
          <a:stretch>
            <a:fillRect/>
          </a:stretch>
        </p:blipFill>
        <p:spPr>
          <a:xfrm>
            <a:off x="12058291" y="7773749"/>
            <a:ext cx="2572109" cy="3905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96835" y="311825"/>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FF8AAF"/>
                </a:solidFill>
                <a:latin typeface="Petrona Bold" pitchFamily="34" charset="0"/>
                <a:ea typeface="Petrona Bold" pitchFamily="34" charset="-122"/>
                <a:cs typeface="Petrona Bold" pitchFamily="34" charset="-120"/>
              </a:rPr>
              <a:t>restaurant_style.css</a:t>
            </a:r>
            <a:endParaRPr lang="en-US" sz="1500" dirty="0"/>
          </a:p>
        </p:txBody>
      </p:sp>
      <p:sp>
        <p:nvSpPr>
          <p:cNvPr id="3" name="Shape 1"/>
          <p:cNvSpPr/>
          <p:nvPr/>
        </p:nvSpPr>
        <p:spPr>
          <a:xfrm>
            <a:off x="396835" y="701040"/>
            <a:ext cx="13836729" cy="7890034"/>
          </a:xfrm>
          <a:prstGeom prst="roundRect">
            <a:avLst>
              <a:gd name="adj" fmla="val 392"/>
            </a:avLst>
          </a:prstGeom>
          <a:solidFill>
            <a:srgbClr val="191231"/>
          </a:solidFill>
          <a:ln/>
        </p:spPr>
      </p:sp>
      <p:sp>
        <p:nvSpPr>
          <p:cNvPr id="4" name="Shape 2"/>
          <p:cNvSpPr/>
          <p:nvPr/>
        </p:nvSpPr>
        <p:spPr>
          <a:xfrm>
            <a:off x="393263" y="701040"/>
            <a:ext cx="13843873" cy="7890034"/>
          </a:xfrm>
          <a:prstGeom prst="roundRect">
            <a:avLst>
              <a:gd name="adj" fmla="val 140"/>
            </a:avLst>
          </a:prstGeom>
          <a:solidFill>
            <a:srgbClr val="191231"/>
          </a:solidFill>
          <a:ln/>
        </p:spPr>
      </p:sp>
      <p:sp>
        <p:nvSpPr>
          <p:cNvPr id="5" name="Text 3"/>
          <p:cNvSpPr/>
          <p:nvPr/>
        </p:nvSpPr>
        <p:spPr>
          <a:xfrm>
            <a:off x="466963" y="756285"/>
            <a:ext cx="13696474" cy="7779544"/>
          </a:xfrm>
          <a:prstGeom prst="rect">
            <a:avLst/>
          </a:prstGeom>
          <a:noFill/>
          <a:ln/>
        </p:spPr>
        <p:txBody>
          <a:bodyPr wrap="square" lIns="0" tIns="0" rIns="0" bIns="0" rtlCol="0" anchor="t"/>
          <a:lstStyle/>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body{</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background-image: url('restaurant_bg.jpg');</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background-size: cover;</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background-repeat:no-repeat;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height:100vh;</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margin:0;</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#logo{</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width:150px;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height:150px;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margin-top:250px;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border-radius: 75px 0 75px 0;</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.main_heading{</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margin:20px 0 300px 0;</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letter-spacing:2px;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word-spacing:5px;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color:#1A1A1A;</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text-align:center;</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.second_webpage{</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display:inline-block;</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width:600px;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height:600px;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margin-left:50px;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#heading{</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border:4px solid red;</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background-color:cyan;</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width:300px;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text-align:center;</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#menu{</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letter-spacing:10px;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word-spacing:20px;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text-align:center;</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margin-top:50px;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table{</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display:block;</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margin:80px 150px 0 150px;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.tableimg{</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width:350px;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height:350px;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object-fit:cover;</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border-radius:175px;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.last_webpage{</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display:block;</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background-color:teal;</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color: rgb(255, 255, 255);</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margin:50px 0 0 50px;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width:1400px;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.reservationForm{</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border:4px solid;</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width:1400px;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margin:50px 0 50px 50px;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background-color:rgb(244, 242, 242);</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border-radius:25px;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.commonAlignment input{</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margin:10px;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    padding:10px;</a:t>
            </a:r>
            <a:endParaRPr lang="en-US" sz="550" dirty="0"/>
          </a:p>
          <a:p>
            <a:pPr marL="0" indent="0" algn="l">
              <a:lnSpc>
                <a:spcPts val="900"/>
              </a:lnSpc>
              <a:buNone/>
            </a:pPr>
            <a:r>
              <a:rPr lang="en-US" sz="550" dirty="0">
                <a:solidFill>
                  <a:srgbClr val="E0D6DE"/>
                </a:solidFill>
                <a:highlight>
                  <a:srgbClr val="191231"/>
                </a:highlight>
                <a:latin typeface="Consolas" pitchFamily="34" charset="0"/>
                <a:ea typeface="Consolas" pitchFamily="34" charset="-122"/>
                <a:cs typeface="Consolas" pitchFamily="34" charset="-120"/>
              </a:rPr>
              <a:t>}</a:t>
            </a:r>
            <a:endParaRPr lang="en-US" sz="550" dirty="0"/>
          </a:p>
        </p:txBody>
      </p:sp>
      <p:pic>
        <p:nvPicPr>
          <p:cNvPr id="7" name="Picture 6">
            <a:extLst>
              <a:ext uri="{FF2B5EF4-FFF2-40B4-BE49-F238E27FC236}">
                <a16:creationId xmlns:a16="http://schemas.microsoft.com/office/drawing/2014/main" id="{691DF490-9D00-3511-C96F-FC1FC96ED7CF}"/>
              </a:ext>
            </a:extLst>
          </p:cNvPr>
          <p:cNvPicPr>
            <a:picLocks noChangeAspect="1"/>
          </p:cNvPicPr>
          <p:nvPr/>
        </p:nvPicPr>
        <p:blipFill>
          <a:blip r:embed="rId3"/>
          <a:stretch>
            <a:fillRect/>
          </a:stretch>
        </p:blipFill>
        <p:spPr>
          <a:xfrm>
            <a:off x="14163437" y="7810998"/>
            <a:ext cx="2572109" cy="3905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80000"/>
            </a:srgbClr>
          </a:solidFill>
          <a:ln/>
        </p:spPr>
      </p:sp>
      <p:sp>
        <p:nvSpPr>
          <p:cNvPr id="4" name="Shape 1"/>
          <p:cNvSpPr/>
          <p:nvPr/>
        </p:nvSpPr>
        <p:spPr>
          <a:xfrm>
            <a:off x="793790" y="3113246"/>
            <a:ext cx="13042821" cy="2003108"/>
          </a:xfrm>
          <a:prstGeom prst="roundRect">
            <a:avLst>
              <a:gd name="adj" fmla="val 4756"/>
            </a:avLst>
          </a:prstGeom>
          <a:solidFill>
            <a:srgbClr val="0C0524">
              <a:alpha val="95000"/>
            </a:srgbClr>
          </a:solidFill>
          <a:ln w="30480">
            <a:solidFill>
              <a:srgbClr val="48367C"/>
            </a:solidFill>
            <a:prstDash val="solid"/>
          </a:ln>
        </p:spPr>
      </p:sp>
      <p:sp>
        <p:nvSpPr>
          <p:cNvPr id="5" name="Text 2"/>
          <p:cNvSpPr/>
          <p:nvPr/>
        </p:nvSpPr>
        <p:spPr>
          <a:xfrm>
            <a:off x="1361003" y="3370540"/>
            <a:ext cx="11908393" cy="1488519"/>
          </a:xfrm>
          <a:prstGeom prst="rect">
            <a:avLst/>
          </a:prstGeom>
          <a:noFill/>
          <a:ln/>
        </p:spPr>
        <p:txBody>
          <a:bodyPr wrap="none" lIns="0" tIns="0" rIns="0" bIns="0" rtlCol="0" anchor="t"/>
          <a:lstStyle/>
          <a:p>
            <a:pPr marL="0" indent="0" algn="ctr">
              <a:lnSpc>
                <a:spcPts val="11700"/>
              </a:lnSpc>
              <a:buNone/>
            </a:pPr>
            <a:r>
              <a:rPr lang="en-US" sz="9350" b="1" dirty="0">
                <a:solidFill>
                  <a:srgbClr val="E0D6DE"/>
                </a:solidFill>
                <a:latin typeface="Petrona Bold" pitchFamily="34" charset="0"/>
                <a:ea typeface="Petrona Bold" pitchFamily="34" charset="-122"/>
                <a:cs typeface="Petrona Bold" pitchFamily="34" charset="-120"/>
              </a:rPr>
              <a:t>Thank You!</a:t>
            </a:r>
            <a:endParaRPr lang="en-US" sz="9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4858" y="774263"/>
            <a:ext cx="9055656" cy="681157"/>
          </a:xfrm>
          <a:prstGeom prst="rect">
            <a:avLst/>
          </a:prstGeom>
          <a:noFill/>
          <a:ln/>
        </p:spPr>
        <p:txBody>
          <a:bodyPr wrap="none" lIns="0" tIns="0" rIns="0" bIns="0" rtlCol="0" anchor="t"/>
          <a:lstStyle/>
          <a:p>
            <a:pPr marL="0" indent="0" algn="l">
              <a:lnSpc>
                <a:spcPts val="5350"/>
              </a:lnSpc>
              <a:buNone/>
            </a:pPr>
            <a:r>
              <a:rPr lang="en-US" sz="4250" b="1" dirty="0">
                <a:solidFill>
                  <a:srgbClr val="FF8AAF"/>
                </a:solidFill>
                <a:latin typeface="Petrona Bold" pitchFamily="34" charset="0"/>
                <a:ea typeface="Petrona Bold" pitchFamily="34" charset="-122"/>
                <a:cs typeface="Petrona Bold" pitchFamily="34" charset="-120"/>
              </a:rPr>
              <a:t>Crafting a Digital Dining Experience</a:t>
            </a:r>
            <a:endParaRPr lang="en-US" sz="4250" dirty="0"/>
          </a:p>
        </p:txBody>
      </p:sp>
      <p:sp>
        <p:nvSpPr>
          <p:cNvPr id="3" name="Shape 1"/>
          <p:cNvSpPr/>
          <p:nvPr/>
        </p:nvSpPr>
        <p:spPr>
          <a:xfrm>
            <a:off x="764858" y="2181939"/>
            <a:ext cx="4228505" cy="2543294"/>
          </a:xfrm>
          <a:prstGeom prst="roundRect">
            <a:avLst>
              <a:gd name="adj" fmla="val 4314"/>
            </a:avLst>
          </a:prstGeom>
          <a:solidFill>
            <a:srgbClr val="0C0524">
              <a:alpha val="95000"/>
            </a:srgbClr>
          </a:solidFill>
          <a:ln/>
        </p:spPr>
      </p:sp>
      <p:pic>
        <p:nvPicPr>
          <p:cNvPr id="4" name="Image 0" descr="preencoded.png"/>
          <p:cNvPicPr>
            <a:picLocks noChangeAspect="1"/>
          </p:cNvPicPr>
          <p:nvPr/>
        </p:nvPicPr>
        <p:blipFill>
          <a:blip r:embed="rId3"/>
          <a:stretch>
            <a:fillRect/>
          </a:stretch>
        </p:blipFill>
        <p:spPr>
          <a:xfrm>
            <a:off x="764858" y="2159079"/>
            <a:ext cx="4228505" cy="91440"/>
          </a:xfrm>
          <a:prstGeom prst="rect">
            <a:avLst/>
          </a:prstGeom>
        </p:spPr>
      </p:pic>
      <p:pic>
        <p:nvPicPr>
          <p:cNvPr id="5" name="Image 1" descr="preencoded.png"/>
          <p:cNvPicPr>
            <a:picLocks noChangeAspect="1"/>
          </p:cNvPicPr>
          <p:nvPr/>
        </p:nvPicPr>
        <p:blipFill>
          <a:blip r:embed="rId4"/>
          <a:stretch>
            <a:fillRect/>
          </a:stretch>
        </p:blipFill>
        <p:spPr>
          <a:xfrm>
            <a:off x="2567702" y="1870591"/>
            <a:ext cx="622697" cy="622697"/>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54511" y="2057281"/>
            <a:ext cx="249079" cy="249079"/>
          </a:xfrm>
          <a:prstGeom prst="rect">
            <a:avLst/>
          </a:prstGeom>
        </p:spPr>
      </p:pic>
      <p:sp>
        <p:nvSpPr>
          <p:cNvPr id="7" name="Text 2"/>
          <p:cNvSpPr/>
          <p:nvPr/>
        </p:nvSpPr>
        <p:spPr>
          <a:xfrm>
            <a:off x="995243" y="2700933"/>
            <a:ext cx="3467933" cy="3406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Homepage &amp; Brand Identity</a:t>
            </a:r>
            <a:endParaRPr lang="en-US" sz="2100" dirty="0"/>
          </a:p>
        </p:txBody>
      </p:sp>
      <p:sp>
        <p:nvSpPr>
          <p:cNvPr id="8" name="Text 3"/>
          <p:cNvSpPr/>
          <p:nvPr/>
        </p:nvSpPr>
        <p:spPr>
          <a:xfrm>
            <a:off x="995243" y="3166110"/>
            <a:ext cx="3767733" cy="1328737"/>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Establishing a memorable first impression with the restaurant’s name and logo, setting the stage for the culinary journey.</a:t>
            </a:r>
            <a:endParaRPr lang="en-US" sz="1600" dirty="0"/>
          </a:p>
        </p:txBody>
      </p:sp>
      <p:sp>
        <p:nvSpPr>
          <p:cNvPr id="9" name="Shape 4"/>
          <p:cNvSpPr/>
          <p:nvPr/>
        </p:nvSpPr>
        <p:spPr>
          <a:xfrm>
            <a:off x="5200888" y="2181939"/>
            <a:ext cx="4228505" cy="2543294"/>
          </a:xfrm>
          <a:prstGeom prst="roundRect">
            <a:avLst>
              <a:gd name="adj" fmla="val 4314"/>
            </a:avLst>
          </a:prstGeom>
          <a:solidFill>
            <a:srgbClr val="0C0524">
              <a:alpha val="95000"/>
            </a:srgbClr>
          </a:solidFill>
          <a:ln/>
        </p:spPr>
      </p:sp>
      <p:pic>
        <p:nvPicPr>
          <p:cNvPr id="10" name="Image 3" descr="preencoded.png"/>
          <p:cNvPicPr>
            <a:picLocks noChangeAspect="1"/>
          </p:cNvPicPr>
          <p:nvPr/>
        </p:nvPicPr>
        <p:blipFill>
          <a:blip r:embed="rId3"/>
          <a:stretch>
            <a:fillRect/>
          </a:stretch>
        </p:blipFill>
        <p:spPr>
          <a:xfrm>
            <a:off x="5200888" y="2159079"/>
            <a:ext cx="4228505" cy="91440"/>
          </a:xfrm>
          <a:prstGeom prst="rect">
            <a:avLst/>
          </a:prstGeom>
        </p:spPr>
      </p:pic>
      <p:pic>
        <p:nvPicPr>
          <p:cNvPr id="11" name="Image 4" descr="preencoded.png"/>
          <p:cNvPicPr>
            <a:picLocks noChangeAspect="1"/>
          </p:cNvPicPr>
          <p:nvPr/>
        </p:nvPicPr>
        <p:blipFill>
          <a:blip r:embed="rId4"/>
          <a:stretch>
            <a:fillRect/>
          </a:stretch>
        </p:blipFill>
        <p:spPr>
          <a:xfrm>
            <a:off x="7003733" y="1870591"/>
            <a:ext cx="622697" cy="622697"/>
          </a:xfrm>
          <a:prstGeom prst="rect">
            <a:avLst/>
          </a:prstGeom>
        </p:spPr>
      </p:pic>
      <p:pic>
        <p:nvPicPr>
          <p:cNvPr id="12" name="Image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0542" y="2057281"/>
            <a:ext cx="249079" cy="249079"/>
          </a:xfrm>
          <a:prstGeom prst="rect">
            <a:avLst/>
          </a:prstGeom>
        </p:spPr>
      </p:pic>
      <p:sp>
        <p:nvSpPr>
          <p:cNvPr id="13" name="Text 5"/>
          <p:cNvSpPr/>
          <p:nvPr/>
        </p:nvSpPr>
        <p:spPr>
          <a:xfrm>
            <a:off x="5431274" y="2700933"/>
            <a:ext cx="2969657" cy="3406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Introduction &amp; Concept</a:t>
            </a:r>
            <a:endParaRPr lang="en-US" sz="2100" dirty="0"/>
          </a:p>
        </p:txBody>
      </p:sp>
      <p:sp>
        <p:nvSpPr>
          <p:cNvPr id="14" name="Text 6"/>
          <p:cNvSpPr/>
          <p:nvPr/>
        </p:nvSpPr>
        <p:spPr>
          <a:xfrm>
            <a:off x="5431274" y="3166110"/>
            <a:ext cx="3767733" cy="1328737"/>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A dedicated page explaining Flavour Loft's unique theme, innovative concept, and the highlights that make it a distinctive dining destination.</a:t>
            </a:r>
            <a:endParaRPr lang="en-US" sz="1600" dirty="0"/>
          </a:p>
        </p:txBody>
      </p:sp>
      <p:sp>
        <p:nvSpPr>
          <p:cNvPr id="15" name="Shape 7"/>
          <p:cNvSpPr/>
          <p:nvPr/>
        </p:nvSpPr>
        <p:spPr>
          <a:xfrm>
            <a:off x="9636919" y="2181939"/>
            <a:ext cx="4228505" cy="2543294"/>
          </a:xfrm>
          <a:prstGeom prst="roundRect">
            <a:avLst>
              <a:gd name="adj" fmla="val 4314"/>
            </a:avLst>
          </a:prstGeom>
          <a:solidFill>
            <a:srgbClr val="0C0524">
              <a:alpha val="95000"/>
            </a:srgbClr>
          </a:solidFill>
          <a:ln/>
        </p:spPr>
      </p:sp>
      <p:pic>
        <p:nvPicPr>
          <p:cNvPr id="16" name="Image 6" descr="preencoded.png"/>
          <p:cNvPicPr>
            <a:picLocks noChangeAspect="1"/>
          </p:cNvPicPr>
          <p:nvPr/>
        </p:nvPicPr>
        <p:blipFill>
          <a:blip r:embed="rId3"/>
          <a:stretch>
            <a:fillRect/>
          </a:stretch>
        </p:blipFill>
        <p:spPr>
          <a:xfrm>
            <a:off x="9636919" y="2159079"/>
            <a:ext cx="4228505" cy="91440"/>
          </a:xfrm>
          <a:prstGeom prst="rect">
            <a:avLst/>
          </a:prstGeom>
        </p:spPr>
      </p:pic>
      <p:pic>
        <p:nvPicPr>
          <p:cNvPr id="17" name="Image 7" descr="preencoded.png"/>
          <p:cNvPicPr>
            <a:picLocks noChangeAspect="1"/>
          </p:cNvPicPr>
          <p:nvPr/>
        </p:nvPicPr>
        <p:blipFill>
          <a:blip r:embed="rId4"/>
          <a:stretch>
            <a:fillRect/>
          </a:stretch>
        </p:blipFill>
        <p:spPr>
          <a:xfrm>
            <a:off x="11439763" y="1870591"/>
            <a:ext cx="622697" cy="622697"/>
          </a:xfrm>
          <a:prstGeom prst="rect">
            <a:avLst/>
          </a:prstGeom>
        </p:spPr>
      </p:pic>
      <p:pic>
        <p:nvPicPr>
          <p:cNvPr id="18" name="Image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26572" y="2057281"/>
            <a:ext cx="249079" cy="249079"/>
          </a:xfrm>
          <a:prstGeom prst="rect">
            <a:avLst/>
          </a:prstGeom>
        </p:spPr>
      </p:pic>
      <p:sp>
        <p:nvSpPr>
          <p:cNvPr id="19" name="Text 8"/>
          <p:cNvSpPr/>
          <p:nvPr/>
        </p:nvSpPr>
        <p:spPr>
          <a:xfrm>
            <a:off x="9867305" y="2700933"/>
            <a:ext cx="3292673" cy="3406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Structured Culinary Menu</a:t>
            </a:r>
            <a:endParaRPr lang="en-US" sz="2100" dirty="0"/>
          </a:p>
        </p:txBody>
      </p:sp>
      <p:sp>
        <p:nvSpPr>
          <p:cNvPr id="20" name="Text 9"/>
          <p:cNvSpPr/>
          <p:nvPr/>
        </p:nvSpPr>
        <p:spPr>
          <a:xfrm>
            <a:off x="9867305" y="3166110"/>
            <a:ext cx="3767733" cy="1328737"/>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A beautifully organized menu with categorized food items, making it easy for guests to explore our diverse offerings.</a:t>
            </a:r>
            <a:endParaRPr lang="en-US" sz="1600" dirty="0"/>
          </a:p>
        </p:txBody>
      </p:sp>
      <p:sp>
        <p:nvSpPr>
          <p:cNvPr id="21" name="Shape 10"/>
          <p:cNvSpPr/>
          <p:nvPr/>
        </p:nvSpPr>
        <p:spPr>
          <a:xfrm>
            <a:off x="764858" y="5244108"/>
            <a:ext cx="6446520" cy="2211110"/>
          </a:xfrm>
          <a:prstGeom prst="roundRect">
            <a:avLst>
              <a:gd name="adj" fmla="val 4963"/>
            </a:avLst>
          </a:prstGeom>
          <a:solidFill>
            <a:srgbClr val="0C0524">
              <a:alpha val="95000"/>
            </a:srgbClr>
          </a:solidFill>
          <a:ln/>
        </p:spPr>
      </p:sp>
      <p:pic>
        <p:nvPicPr>
          <p:cNvPr id="22" name="Image 9" descr="preencoded.png"/>
          <p:cNvPicPr>
            <a:picLocks noChangeAspect="1"/>
          </p:cNvPicPr>
          <p:nvPr/>
        </p:nvPicPr>
        <p:blipFill>
          <a:blip r:embed="rId11"/>
          <a:stretch>
            <a:fillRect/>
          </a:stretch>
        </p:blipFill>
        <p:spPr>
          <a:xfrm>
            <a:off x="764858" y="5221248"/>
            <a:ext cx="6446520" cy="91440"/>
          </a:xfrm>
          <a:prstGeom prst="rect">
            <a:avLst/>
          </a:prstGeom>
        </p:spPr>
      </p:pic>
      <p:pic>
        <p:nvPicPr>
          <p:cNvPr id="23" name="Image 10" descr="preencoded.png"/>
          <p:cNvPicPr>
            <a:picLocks noChangeAspect="1"/>
          </p:cNvPicPr>
          <p:nvPr/>
        </p:nvPicPr>
        <p:blipFill>
          <a:blip r:embed="rId4"/>
          <a:stretch>
            <a:fillRect/>
          </a:stretch>
        </p:blipFill>
        <p:spPr>
          <a:xfrm>
            <a:off x="3676769" y="4932759"/>
            <a:ext cx="622697" cy="622697"/>
          </a:xfrm>
          <a:prstGeom prst="rect">
            <a:avLst/>
          </a:prstGeom>
        </p:spPr>
      </p:pic>
      <p:pic>
        <p:nvPicPr>
          <p:cNvPr id="24" name="Image 11"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63578" y="5119449"/>
            <a:ext cx="249079" cy="249079"/>
          </a:xfrm>
          <a:prstGeom prst="rect">
            <a:avLst/>
          </a:prstGeom>
        </p:spPr>
      </p:pic>
      <p:sp>
        <p:nvSpPr>
          <p:cNvPr id="25" name="Text 11"/>
          <p:cNvSpPr/>
          <p:nvPr/>
        </p:nvSpPr>
        <p:spPr>
          <a:xfrm>
            <a:off x="995243" y="5763101"/>
            <a:ext cx="3741182" cy="3406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Seamless Online Reservations</a:t>
            </a:r>
            <a:endParaRPr lang="en-US" sz="2100" dirty="0"/>
          </a:p>
        </p:txBody>
      </p:sp>
      <p:sp>
        <p:nvSpPr>
          <p:cNvPr id="26" name="Text 12"/>
          <p:cNvSpPr/>
          <p:nvPr/>
        </p:nvSpPr>
        <p:spPr>
          <a:xfrm>
            <a:off x="995243" y="6228278"/>
            <a:ext cx="5985748" cy="996553"/>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A user-friendly system allowing visitors to book tables conveniently, ensuring a smooth and hassle-free experience.</a:t>
            </a:r>
            <a:endParaRPr lang="en-US" sz="1600" dirty="0"/>
          </a:p>
        </p:txBody>
      </p:sp>
      <p:sp>
        <p:nvSpPr>
          <p:cNvPr id="27" name="Shape 13"/>
          <p:cNvSpPr/>
          <p:nvPr/>
        </p:nvSpPr>
        <p:spPr>
          <a:xfrm>
            <a:off x="7418903" y="5244108"/>
            <a:ext cx="6446520" cy="2211110"/>
          </a:xfrm>
          <a:prstGeom prst="roundRect">
            <a:avLst>
              <a:gd name="adj" fmla="val 4963"/>
            </a:avLst>
          </a:prstGeom>
          <a:solidFill>
            <a:srgbClr val="0C0524">
              <a:alpha val="95000"/>
            </a:srgbClr>
          </a:solidFill>
          <a:ln/>
        </p:spPr>
      </p:sp>
      <p:pic>
        <p:nvPicPr>
          <p:cNvPr id="28" name="Image 12" descr="preencoded.png"/>
          <p:cNvPicPr>
            <a:picLocks noChangeAspect="1"/>
          </p:cNvPicPr>
          <p:nvPr/>
        </p:nvPicPr>
        <p:blipFill>
          <a:blip r:embed="rId11"/>
          <a:stretch>
            <a:fillRect/>
          </a:stretch>
        </p:blipFill>
        <p:spPr>
          <a:xfrm>
            <a:off x="7418903" y="5221248"/>
            <a:ext cx="6446520" cy="91440"/>
          </a:xfrm>
          <a:prstGeom prst="rect">
            <a:avLst/>
          </a:prstGeom>
        </p:spPr>
      </p:pic>
      <p:pic>
        <p:nvPicPr>
          <p:cNvPr id="29" name="Image 13" descr="preencoded.png"/>
          <p:cNvPicPr>
            <a:picLocks noChangeAspect="1"/>
          </p:cNvPicPr>
          <p:nvPr/>
        </p:nvPicPr>
        <p:blipFill>
          <a:blip r:embed="rId4"/>
          <a:stretch>
            <a:fillRect/>
          </a:stretch>
        </p:blipFill>
        <p:spPr>
          <a:xfrm>
            <a:off x="10330815" y="4932759"/>
            <a:ext cx="622697" cy="622697"/>
          </a:xfrm>
          <a:prstGeom prst="rect">
            <a:avLst/>
          </a:prstGeom>
        </p:spPr>
      </p:pic>
      <p:pic>
        <p:nvPicPr>
          <p:cNvPr id="30" name="Image 14"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17624" y="5119449"/>
            <a:ext cx="249079" cy="249079"/>
          </a:xfrm>
          <a:prstGeom prst="rect">
            <a:avLst/>
          </a:prstGeom>
        </p:spPr>
      </p:pic>
      <p:sp>
        <p:nvSpPr>
          <p:cNvPr id="31" name="Text 14"/>
          <p:cNvSpPr/>
          <p:nvPr/>
        </p:nvSpPr>
        <p:spPr>
          <a:xfrm>
            <a:off x="7649289" y="5763101"/>
            <a:ext cx="2724745" cy="3406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Contact &amp; Feedback</a:t>
            </a:r>
            <a:endParaRPr lang="en-US" sz="2100" dirty="0"/>
          </a:p>
        </p:txBody>
      </p:sp>
      <p:sp>
        <p:nvSpPr>
          <p:cNvPr id="32" name="Text 15"/>
          <p:cNvSpPr/>
          <p:nvPr/>
        </p:nvSpPr>
        <p:spPr>
          <a:xfrm>
            <a:off x="7649289" y="6228278"/>
            <a:ext cx="5985748" cy="996553"/>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Providing all necessary contact details for inquiries, feedback, and special requests, fostering direct communication with our patrons.</a:t>
            </a:r>
            <a:endParaRPr lang="en-US" sz="1600" dirty="0"/>
          </a:p>
        </p:txBody>
      </p:sp>
      <p:pic>
        <p:nvPicPr>
          <p:cNvPr id="34" name="Picture 33">
            <a:extLst>
              <a:ext uri="{FF2B5EF4-FFF2-40B4-BE49-F238E27FC236}">
                <a16:creationId xmlns:a16="http://schemas.microsoft.com/office/drawing/2014/main" id="{61D5C395-9BA7-4DE1-BB39-1A811395750E}"/>
              </a:ext>
            </a:extLst>
          </p:cNvPr>
          <p:cNvPicPr>
            <a:picLocks noChangeAspect="1"/>
          </p:cNvPicPr>
          <p:nvPr/>
        </p:nvPicPr>
        <p:blipFill>
          <a:blip r:embed="rId16"/>
          <a:stretch>
            <a:fillRect/>
          </a:stretch>
        </p:blipFill>
        <p:spPr>
          <a:xfrm>
            <a:off x="12058291" y="7794415"/>
            <a:ext cx="2572109" cy="3905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2025</Words>
  <Application>Microsoft Office PowerPoint</Application>
  <PresentationFormat>Custom</PresentationFormat>
  <Paragraphs>238</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Inter</vt:lpstr>
      <vt:lpstr>Consolas</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Taru Sharma</cp:lastModifiedBy>
  <cp:revision>4</cp:revision>
  <dcterms:created xsi:type="dcterms:W3CDTF">2025-12-09T15:31:37Z</dcterms:created>
  <dcterms:modified xsi:type="dcterms:W3CDTF">2025-12-11T09:01:34Z</dcterms:modified>
</cp:coreProperties>
</file>